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49"/>
  </p:notesMasterIdLst>
  <p:sldIdLst>
    <p:sldId id="257" r:id="rId3"/>
    <p:sldId id="258" r:id="rId4"/>
    <p:sldId id="259" r:id="rId5"/>
    <p:sldId id="295" r:id="rId6"/>
    <p:sldId id="262" r:id="rId7"/>
    <p:sldId id="260" r:id="rId8"/>
    <p:sldId id="263" r:id="rId9"/>
    <p:sldId id="297" r:id="rId10"/>
    <p:sldId id="299" r:id="rId11"/>
    <p:sldId id="300" r:id="rId12"/>
    <p:sldId id="301" r:id="rId13"/>
    <p:sldId id="338" r:id="rId14"/>
    <p:sldId id="302" r:id="rId15"/>
    <p:sldId id="303" r:id="rId16"/>
    <p:sldId id="321" r:id="rId17"/>
    <p:sldId id="322" r:id="rId18"/>
    <p:sldId id="325" r:id="rId19"/>
    <p:sldId id="326" r:id="rId20"/>
    <p:sldId id="329" r:id="rId21"/>
    <p:sldId id="337" r:id="rId22"/>
    <p:sldId id="332" r:id="rId23"/>
    <p:sldId id="331" r:id="rId24"/>
    <p:sldId id="292" r:id="rId25"/>
    <p:sldId id="293" r:id="rId26"/>
    <p:sldId id="316" r:id="rId27"/>
    <p:sldId id="290" r:id="rId28"/>
    <p:sldId id="265" r:id="rId29"/>
    <p:sldId id="266" r:id="rId30"/>
    <p:sldId id="267" r:id="rId31"/>
    <p:sldId id="268" r:id="rId32"/>
    <p:sldId id="269" r:id="rId33"/>
    <p:sldId id="272" r:id="rId34"/>
    <p:sldId id="273" r:id="rId35"/>
    <p:sldId id="274" r:id="rId36"/>
    <p:sldId id="275" r:id="rId37"/>
    <p:sldId id="277" r:id="rId38"/>
    <p:sldId id="278" r:id="rId39"/>
    <p:sldId id="279" r:id="rId40"/>
    <p:sldId id="280" r:id="rId41"/>
    <p:sldId id="281" r:id="rId42"/>
    <p:sldId id="283" r:id="rId43"/>
    <p:sldId id="285" r:id="rId44"/>
    <p:sldId id="286" r:id="rId45"/>
    <p:sldId id="339" r:id="rId46"/>
    <p:sldId id="334" r:id="rId47"/>
    <p:sldId id="33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EED15B-EB0C-4A93-94B1-85386DC780BB}">
          <p14:sldIdLst>
            <p14:sldId id="257"/>
            <p14:sldId id="258"/>
          </p14:sldIdLst>
        </p14:section>
        <p14:section name="Overview" id="{FFECF34F-0D17-4ABF-ACF2-BC78434FDE9C}">
          <p14:sldIdLst>
            <p14:sldId id="259"/>
            <p14:sldId id="295"/>
            <p14:sldId id="262"/>
            <p14:sldId id="260"/>
            <p14:sldId id="263"/>
            <p14:sldId id="297"/>
            <p14:sldId id="299"/>
            <p14:sldId id="300"/>
          </p14:sldIdLst>
        </p14:section>
        <p14:section name="Pixel Based" id="{FED873CC-DA58-4FC8-9797-74FC04ACE336}">
          <p14:sldIdLst>
            <p14:sldId id="301"/>
            <p14:sldId id="338"/>
            <p14:sldId id="302"/>
            <p14:sldId id="303"/>
            <p14:sldId id="321"/>
            <p14:sldId id="322"/>
            <p14:sldId id="325"/>
            <p14:sldId id="326"/>
            <p14:sldId id="329"/>
            <p14:sldId id="337"/>
            <p14:sldId id="332"/>
            <p14:sldId id="331"/>
          </p14:sldIdLst>
        </p14:section>
        <p14:section name="Controls" id="{90F3A252-4088-4DB2-815D-B3427C21694D}">
          <p14:sldIdLst>
            <p14:sldId id="292"/>
            <p14:sldId id="293"/>
            <p14:sldId id="316"/>
          </p14:sldIdLst>
        </p14:section>
        <p14:section name="Object Based" id="{7C020E4C-8B22-4E20-9F99-7A9AF66E64CE}">
          <p14:sldIdLst>
            <p14:sldId id="290"/>
          </p14:sldIdLst>
        </p14:section>
        <p14:section name="CellProfiler" id="{F73EBBF6-3CBF-4558-A759-5883EAC0EC02}">
          <p14:sldIdLst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3"/>
            <p14:sldId id="285"/>
            <p14:sldId id="286"/>
            <p14:sldId id="339"/>
          </p14:sldIdLst>
        </p14:section>
        <p14:section name="Documentation" id="{9FC4D786-D4A4-4D1C-9EDA-951DBF99DE29}">
          <p14:sldIdLst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64" autoAdjust="0"/>
  </p:normalViewPr>
  <p:slideViewPr>
    <p:cSldViewPr snapToGrid="0">
      <p:cViewPr>
        <p:scale>
          <a:sx n="100" d="100"/>
          <a:sy n="100" d="100"/>
        </p:scale>
        <p:origin x="994" y="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21-4993-B731-59471D58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795048"/>
        <c:axId val="120924112"/>
      </c:scatterChart>
      <c:valAx>
        <c:axId val="121795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Spatial Resolution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24112"/>
        <c:crosses val="autoZero"/>
        <c:crossBetween val="midCat"/>
      </c:valAx>
      <c:valAx>
        <c:axId val="120924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Colocalisation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5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0275661092122661E-2"/>
                  <c:y val="0.3768592239486284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Sheet1!$A$2:$A$102</c:f>
              <c:numCache>
                <c:formatCode>General</c:formatCode>
                <c:ptCount val="101"/>
                <c:pt idx="0">
                  <c:v>222.10270379083246</c:v>
                </c:pt>
                <c:pt idx="1">
                  <c:v>11.449287563976185</c:v>
                </c:pt>
                <c:pt idx="2">
                  <c:v>103.39331696185101</c:v>
                </c:pt>
                <c:pt idx="3">
                  <c:v>30.375362464888781</c:v>
                </c:pt>
                <c:pt idx="4">
                  <c:v>89.049435295299247</c:v>
                </c:pt>
                <c:pt idx="5">
                  <c:v>197.45679003161962</c:v>
                </c:pt>
                <c:pt idx="6">
                  <c:v>44.874247740979655</c:v>
                </c:pt>
                <c:pt idx="7">
                  <c:v>81.849430154305423</c:v>
                </c:pt>
                <c:pt idx="8">
                  <c:v>157.22541531790168</c:v>
                </c:pt>
                <c:pt idx="9">
                  <c:v>98.76512380115463</c:v>
                </c:pt>
                <c:pt idx="10">
                  <c:v>15.047197855757503</c:v>
                </c:pt>
                <c:pt idx="11">
                  <c:v>225.55668612920141</c:v>
                </c:pt>
                <c:pt idx="12">
                  <c:v>188.54848297393028</c:v>
                </c:pt>
                <c:pt idx="13">
                  <c:v>154.66957243838991</c:v>
                </c:pt>
                <c:pt idx="14">
                  <c:v>222.97727476133869</c:v>
                </c:pt>
                <c:pt idx="15">
                  <c:v>14.922560497885428</c:v>
                </c:pt>
                <c:pt idx="16">
                  <c:v>248.60677725092577</c:v>
                </c:pt>
                <c:pt idx="17">
                  <c:v>237.04176896555646</c:v>
                </c:pt>
                <c:pt idx="18">
                  <c:v>204.36813172795166</c:v>
                </c:pt>
                <c:pt idx="19">
                  <c:v>235.61661332056997</c:v>
                </c:pt>
                <c:pt idx="20">
                  <c:v>51.905051674268435</c:v>
                </c:pt>
                <c:pt idx="21">
                  <c:v>202.59883478465991</c:v>
                </c:pt>
                <c:pt idx="22">
                  <c:v>219.79540734068382</c:v>
                </c:pt>
                <c:pt idx="23">
                  <c:v>185.37903369434108</c:v>
                </c:pt>
                <c:pt idx="24">
                  <c:v>24.032335305476181</c:v>
                </c:pt>
                <c:pt idx="25">
                  <c:v>137.71588006139336</c:v>
                </c:pt>
                <c:pt idx="26">
                  <c:v>169.13933202871033</c:v>
                </c:pt>
                <c:pt idx="27">
                  <c:v>184.96436735025935</c:v>
                </c:pt>
                <c:pt idx="28">
                  <c:v>175.89505953242789</c:v>
                </c:pt>
                <c:pt idx="29">
                  <c:v>26.115672840689001</c:v>
                </c:pt>
                <c:pt idx="30">
                  <c:v>135.31879683458473</c:v>
                </c:pt>
                <c:pt idx="31">
                  <c:v>8.8814498871565206</c:v>
                </c:pt>
                <c:pt idx="32">
                  <c:v>50.940902346602513</c:v>
                </c:pt>
                <c:pt idx="33">
                  <c:v>90.83227695287195</c:v>
                </c:pt>
                <c:pt idx="34">
                  <c:v>223.96568892882738</c:v>
                </c:pt>
                <c:pt idx="35">
                  <c:v>13.092975431545938</c:v>
                </c:pt>
                <c:pt idx="36">
                  <c:v>158.80591416363339</c:v>
                </c:pt>
                <c:pt idx="37">
                  <c:v>95.762392739250373</c:v>
                </c:pt>
                <c:pt idx="38">
                  <c:v>73.198361894030285</c:v>
                </c:pt>
                <c:pt idx="39">
                  <c:v>198.99591374891375</c:v>
                </c:pt>
                <c:pt idx="40">
                  <c:v>43.64937265470391</c:v>
                </c:pt>
                <c:pt idx="41">
                  <c:v>245.0325466012969</c:v>
                </c:pt>
                <c:pt idx="42">
                  <c:v>85.303219845309457</c:v>
                </c:pt>
                <c:pt idx="43">
                  <c:v>123.03435991510867</c:v>
                </c:pt>
                <c:pt idx="44">
                  <c:v>13.318508919083968</c:v>
                </c:pt>
                <c:pt idx="45">
                  <c:v>51.526501143608613</c:v>
                </c:pt>
                <c:pt idx="46">
                  <c:v>130.46273172842965</c:v>
                </c:pt>
                <c:pt idx="47">
                  <c:v>237.13952952537167</c:v>
                </c:pt>
                <c:pt idx="48">
                  <c:v>157.1371107703394</c:v>
                </c:pt>
                <c:pt idx="49">
                  <c:v>202.40433802236257</c:v>
                </c:pt>
                <c:pt idx="50">
                  <c:v>19.561745500784752</c:v>
                </c:pt>
                <c:pt idx="51">
                  <c:v>168.15608920368967</c:v>
                </c:pt>
                <c:pt idx="52">
                  <c:v>5.8262661647454479</c:v>
                </c:pt>
                <c:pt idx="53">
                  <c:v>111.46993648202536</c:v>
                </c:pt>
                <c:pt idx="54">
                  <c:v>33.064398905122971</c:v>
                </c:pt>
                <c:pt idx="55">
                  <c:v>201.73439411389401</c:v>
                </c:pt>
                <c:pt idx="56">
                  <c:v>118.45442354338203</c:v>
                </c:pt>
                <c:pt idx="57">
                  <c:v>70.976442894869365</c:v>
                </c:pt>
                <c:pt idx="58">
                  <c:v>88.435384157011356</c:v>
                </c:pt>
                <c:pt idx="59">
                  <c:v>145.30078084252517</c:v>
                </c:pt>
                <c:pt idx="60">
                  <c:v>27.619330306448063</c:v>
                </c:pt>
                <c:pt idx="61">
                  <c:v>251.07163177975681</c:v>
                </c:pt>
                <c:pt idx="62">
                  <c:v>140.92572451632861</c:v>
                </c:pt>
                <c:pt idx="63">
                  <c:v>226.15307454455044</c:v>
                </c:pt>
                <c:pt idx="64">
                  <c:v>35.524680387654115</c:v>
                </c:pt>
                <c:pt idx="65">
                  <c:v>149.98360937841974</c:v>
                </c:pt>
                <c:pt idx="66">
                  <c:v>17.648988609913545</c:v>
                </c:pt>
                <c:pt idx="67">
                  <c:v>132.66514056254704</c:v>
                </c:pt>
                <c:pt idx="68">
                  <c:v>215.69705880420744</c:v>
                </c:pt>
                <c:pt idx="69">
                  <c:v>45.656671041206039</c:v>
                </c:pt>
                <c:pt idx="70">
                  <c:v>201.56107421188591</c:v>
                </c:pt>
                <c:pt idx="71">
                  <c:v>223.34692636582835</c:v>
                </c:pt>
                <c:pt idx="72">
                  <c:v>241.51697147408052</c:v>
                </c:pt>
                <c:pt idx="73">
                  <c:v>247.07258186472066</c:v>
                </c:pt>
                <c:pt idx="74">
                  <c:v>179.23895017005788</c:v>
                </c:pt>
                <c:pt idx="75">
                  <c:v>112.296703597468</c:v>
                </c:pt>
                <c:pt idx="76">
                  <c:v>17.78671111107414</c:v>
                </c:pt>
                <c:pt idx="77">
                  <c:v>11.815373884444398</c:v>
                </c:pt>
                <c:pt idx="78">
                  <c:v>35.983330982817591</c:v>
                </c:pt>
                <c:pt idx="79">
                  <c:v>198.33905559911184</c:v>
                </c:pt>
                <c:pt idx="80">
                  <c:v>19.008728641867236</c:v>
                </c:pt>
                <c:pt idx="81">
                  <c:v>118.27414054747092</c:v>
                </c:pt>
                <c:pt idx="82">
                  <c:v>235.47342137703566</c:v>
                </c:pt>
                <c:pt idx="83">
                  <c:v>178.28321974699844</c:v>
                </c:pt>
                <c:pt idx="84">
                  <c:v>233.15222290344764</c:v>
                </c:pt>
                <c:pt idx="85">
                  <c:v>193.97834224043217</c:v>
                </c:pt>
                <c:pt idx="86">
                  <c:v>85.62021343140924</c:v>
                </c:pt>
                <c:pt idx="87">
                  <c:v>167.66440956476561</c:v>
                </c:pt>
                <c:pt idx="88">
                  <c:v>240.06768573193</c:v>
                </c:pt>
                <c:pt idx="89">
                  <c:v>19.360744120063714</c:v>
                </c:pt>
                <c:pt idx="90">
                  <c:v>142.95633296601153</c:v>
                </c:pt>
                <c:pt idx="91">
                  <c:v>105.26625997458717</c:v>
                </c:pt>
                <c:pt idx="92">
                  <c:v>38.555555052788264</c:v>
                </c:pt>
                <c:pt idx="93">
                  <c:v>120.12318746591646</c:v>
                </c:pt>
                <c:pt idx="94">
                  <c:v>18.401656235975224</c:v>
                </c:pt>
                <c:pt idx="95">
                  <c:v>51.088570270398463</c:v>
                </c:pt>
                <c:pt idx="96">
                  <c:v>16.684303642135944</c:v>
                </c:pt>
                <c:pt idx="97">
                  <c:v>235.84179423420429</c:v>
                </c:pt>
                <c:pt idx="98">
                  <c:v>248.86431562372837</c:v>
                </c:pt>
                <c:pt idx="99">
                  <c:v>8.7519415125946409</c:v>
                </c:pt>
                <c:pt idx="100">
                  <c:v>23.829927774866206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666.77366709136811</c:v>
                </c:pt>
                <c:pt idx="1">
                  <c:v>74.69086519246747</c:v>
                </c:pt>
                <c:pt idx="2">
                  <c:v>251.05028409611043</c:v>
                </c:pt>
                <c:pt idx="3">
                  <c:v>106.65468639873762</c:v>
                </c:pt>
                <c:pt idx="4">
                  <c:v>289.93501769178079</c:v>
                </c:pt>
                <c:pt idx="5">
                  <c:v>373.73283129716413</c:v>
                </c:pt>
                <c:pt idx="6">
                  <c:v>142.4560239021198</c:v>
                </c:pt>
                <c:pt idx="7">
                  <c:v>193.0665344808225</c:v>
                </c:pt>
                <c:pt idx="8">
                  <c:v>513.12429366568858</c:v>
                </c:pt>
                <c:pt idx="9">
                  <c:v>230.59010486090307</c:v>
                </c:pt>
                <c:pt idx="10">
                  <c:v>29.998246435719182</c:v>
                </c:pt>
                <c:pt idx="11">
                  <c:v>489.41282373618446</c:v>
                </c:pt>
                <c:pt idx="12">
                  <c:v>420.8236666374878</c:v>
                </c:pt>
                <c:pt idx="13">
                  <c:v>264.61711913080705</c:v>
                </c:pt>
                <c:pt idx="14">
                  <c:v>542.53959368938558</c:v>
                </c:pt>
                <c:pt idx="15">
                  <c:v>86.603930599161515</c:v>
                </c:pt>
                <c:pt idx="16">
                  <c:v>599.27426864725066</c:v>
                </c:pt>
                <c:pt idx="17">
                  <c:v>384.78353336507507</c:v>
                </c:pt>
                <c:pt idx="18">
                  <c:v>674.55166452829167</c:v>
                </c:pt>
                <c:pt idx="19">
                  <c:v>422.54067775512522</c:v>
                </c:pt>
                <c:pt idx="20">
                  <c:v>123.00334975785111</c:v>
                </c:pt>
                <c:pt idx="21">
                  <c:v>374.10339530810506</c:v>
                </c:pt>
                <c:pt idx="22">
                  <c:v>395.5421640929988</c:v>
                </c:pt>
                <c:pt idx="23">
                  <c:v>295.62526755257454</c:v>
                </c:pt>
                <c:pt idx="24">
                  <c:v>102.769159255465</c:v>
                </c:pt>
                <c:pt idx="25">
                  <c:v>169.15668514931897</c:v>
                </c:pt>
                <c:pt idx="26">
                  <c:v>342.82657908470736</c:v>
                </c:pt>
                <c:pt idx="27">
                  <c:v>416.4792783381377</c:v>
                </c:pt>
                <c:pt idx="28">
                  <c:v>285.0168371903668</c:v>
                </c:pt>
                <c:pt idx="29">
                  <c:v>99.641735836501056</c:v>
                </c:pt>
                <c:pt idx="30">
                  <c:v>244.20049855023086</c:v>
                </c:pt>
                <c:pt idx="31">
                  <c:v>111.08746561855823</c:v>
                </c:pt>
                <c:pt idx="32">
                  <c:v>97.101740637614299</c:v>
                </c:pt>
                <c:pt idx="33">
                  <c:v>162.36684890322931</c:v>
                </c:pt>
                <c:pt idx="34">
                  <c:v>698.65987350449063</c:v>
                </c:pt>
                <c:pt idx="35">
                  <c:v>113.11584804099333</c:v>
                </c:pt>
                <c:pt idx="36">
                  <c:v>539.94990283939762</c:v>
                </c:pt>
                <c:pt idx="37">
                  <c:v>359.05885671827411</c:v>
                </c:pt>
                <c:pt idx="38">
                  <c:v>143.82136610588427</c:v>
                </c:pt>
                <c:pt idx="39">
                  <c:v>354.89884073758253</c:v>
                </c:pt>
                <c:pt idx="40">
                  <c:v>103.11177742112692</c:v>
                </c:pt>
                <c:pt idx="41">
                  <c:v>708.19385070020599</c:v>
                </c:pt>
                <c:pt idx="42">
                  <c:v>176.30357439952101</c:v>
                </c:pt>
                <c:pt idx="43">
                  <c:v>261.42438750329768</c:v>
                </c:pt>
                <c:pt idx="44">
                  <c:v>77.285489727116897</c:v>
                </c:pt>
                <c:pt idx="45">
                  <c:v>174.14135025061802</c:v>
                </c:pt>
                <c:pt idx="46">
                  <c:v>223.28201651138136</c:v>
                </c:pt>
                <c:pt idx="47">
                  <c:v>272.65795284734452</c:v>
                </c:pt>
                <c:pt idx="48">
                  <c:v>452.26618047185201</c:v>
                </c:pt>
                <c:pt idx="49">
                  <c:v>641.28018606294938</c:v>
                </c:pt>
                <c:pt idx="50">
                  <c:v>71.405870084054612</c:v>
                </c:pt>
                <c:pt idx="51">
                  <c:v>367.40723784774389</c:v>
                </c:pt>
                <c:pt idx="52">
                  <c:v>101.54166976917138</c:v>
                </c:pt>
                <c:pt idx="53">
                  <c:v>237.13189336746524</c:v>
                </c:pt>
                <c:pt idx="54">
                  <c:v>159.98730077201026</c:v>
                </c:pt>
                <c:pt idx="55">
                  <c:v>569.5054904999339</c:v>
                </c:pt>
                <c:pt idx="56">
                  <c:v>265.69187852129954</c:v>
                </c:pt>
                <c:pt idx="57">
                  <c:v>285.41623600278638</c:v>
                </c:pt>
                <c:pt idx="58">
                  <c:v>320.3776506590014</c:v>
                </c:pt>
                <c:pt idx="59">
                  <c:v>465.57674910098308</c:v>
                </c:pt>
                <c:pt idx="60">
                  <c:v>105.7179507834544</c:v>
                </c:pt>
                <c:pt idx="61">
                  <c:v>357.83673322710257</c:v>
                </c:pt>
                <c:pt idx="62">
                  <c:v>423.87551178063643</c:v>
                </c:pt>
                <c:pt idx="63">
                  <c:v>643.77532787620521</c:v>
                </c:pt>
                <c:pt idx="64">
                  <c:v>114.82464746040515</c:v>
                </c:pt>
                <c:pt idx="65">
                  <c:v>246.88235685106861</c:v>
                </c:pt>
                <c:pt idx="66">
                  <c:v>97.57737778470846</c:v>
                </c:pt>
                <c:pt idx="67">
                  <c:v>343.65825534292293</c:v>
                </c:pt>
                <c:pt idx="68">
                  <c:v>346.28512958951717</c:v>
                </c:pt>
                <c:pt idx="69">
                  <c:v>128.05560995566</c:v>
                </c:pt>
                <c:pt idx="70">
                  <c:v>349.95058276237813</c:v>
                </c:pt>
                <c:pt idx="71">
                  <c:v>544.02226574512292</c:v>
                </c:pt>
                <c:pt idx="72">
                  <c:v>752.48903025680215</c:v>
                </c:pt>
                <c:pt idx="73">
                  <c:v>463.2404286927902</c:v>
                </c:pt>
                <c:pt idx="74">
                  <c:v>322.10385266714394</c:v>
                </c:pt>
                <c:pt idx="75">
                  <c:v>293.79684021012702</c:v>
                </c:pt>
                <c:pt idx="76">
                  <c:v>111.04494725321621</c:v>
                </c:pt>
                <c:pt idx="77">
                  <c:v>67.107302391716104</c:v>
                </c:pt>
                <c:pt idx="78">
                  <c:v>138.48340417103555</c:v>
                </c:pt>
                <c:pt idx="79">
                  <c:v>500.97044500883703</c:v>
                </c:pt>
                <c:pt idx="80">
                  <c:v>96.22193060794811</c:v>
                </c:pt>
                <c:pt idx="81">
                  <c:v>337.53622581830393</c:v>
                </c:pt>
                <c:pt idx="82">
                  <c:v>319.40652032098581</c:v>
                </c:pt>
                <c:pt idx="83">
                  <c:v>461.40937948210512</c:v>
                </c:pt>
                <c:pt idx="84">
                  <c:v>400.42452702056067</c:v>
                </c:pt>
                <c:pt idx="85">
                  <c:v>513.613932979016</c:v>
                </c:pt>
                <c:pt idx="86">
                  <c:v>107.677032171684</c:v>
                </c:pt>
                <c:pt idx="87">
                  <c:v>340.46031980677594</c:v>
                </c:pt>
                <c:pt idx="88">
                  <c:v>451.39280525180766</c:v>
                </c:pt>
                <c:pt idx="89">
                  <c:v>82.039731052763912</c:v>
                </c:pt>
                <c:pt idx="90">
                  <c:v>310.27295885286441</c:v>
                </c:pt>
                <c:pt idx="91">
                  <c:v>252.31905821938165</c:v>
                </c:pt>
                <c:pt idx="92">
                  <c:v>168.8892418731991</c:v>
                </c:pt>
                <c:pt idx="93">
                  <c:v>384.736067750762</c:v>
                </c:pt>
                <c:pt idx="94">
                  <c:v>48.696097932434306</c:v>
                </c:pt>
                <c:pt idx="95">
                  <c:v>164.96173035392314</c:v>
                </c:pt>
                <c:pt idx="96">
                  <c:v>69.308412703579577</c:v>
                </c:pt>
                <c:pt idx="97">
                  <c:v>492.92216334383789</c:v>
                </c:pt>
                <c:pt idx="98">
                  <c:v>736.91747827257097</c:v>
                </c:pt>
                <c:pt idx="99">
                  <c:v>78.881011768806033</c:v>
                </c:pt>
                <c:pt idx="100">
                  <c:v>49.704397589194855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95-4479-963D-4DCC3FBFC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63840629688969"/>
          <c:y val="6.2272912263841011E-2"/>
          <c:w val="0.83562889943211649"/>
          <c:h val="0.80639766135571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Sheet1!$A$3:$A$12</c:f>
              <c:numCache>
                <c:formatCode>General</c:formatCode>
                <c:ptCount val="10"/>
                <c:pt idx="0">
                  <c:v>238</c:v>
                </c:pt>
                <c:pt idx="1">
                  <c:v>114</c:v>
                </c:pt>
                <c:pt idx="2">
                  <c:v>9</c:v>
                </c:pt>
                <c:pt idx="3">
                  <c:v>7</c:v>
                </c:pt>
                <c:pt idx="4">
                  <c:v>500</c:v>
                </c:pt>
                <c:pt idx="5">
                  <c:v>23</c:v>
                </c:pt>
                <c:pt idx="6">
                  <c:v>18</c:v>
                </c:pt>
                <c:pt idx="7">
                  <c:v>147</c:v>
                </c:pt>
                <c:pt idx="8">
                  <c:v>14</c:v>
                </c:pt>
                <c:pt idx="9">
                  <c:v>1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48</c:v>
                </c:pt>
                <c:pt idx="1">
                  <c:v>73</c:v>
                </c:pt>
                <c:pt idx="2">
                  <c:v>138</c:v>
                </c:pt>
                <c:pt idx="3">
                  <c:v>102</c:v>
                </c:pt>
                <c:pt idx="4">
                  <c:v>10000</c:v>
                </c:pt>
                <c:pt idx="5">
                  <c:v>186</c:v>
                </c:pt>
                <c:pt idx="6">
                  <c:v>169</c:v>
                </c:pt>
                <c:pt idx="7">
                  <c:v>11</c:v>
                </c:pt>
                <c:pt idx="8">
                  <c:v>82</c:v>
                </c:pt>
                <c:pt idx="9">
                  <c:v>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1D-4D6E-AFE5-7232373FB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Sheet1!$C$3:$C$12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1</c:v>
                </c:pt>
                <c:pt idx="5">
                  <c:v>5</c:v>
                </c:pt>
                <c:pt idx="6">
                  <c:v>6</c:v>
                </c:pt>
                <c:pt idx="7">
                  <c:v>3</c:v>
                </c:pt>
                <c:pt idx="8">
                  <c:v>7</c:v>
                </c:pt>
                <c:pt idx="9">
                  <c:v>10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49-419D-9E82-DC7F8E882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  <c:max val="1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7F88-43DA-4341-94FF-BD884F72D3B8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CC541-D6CD-4E5F-8B3F-EED7460EE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0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feel free to ask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42BFE-AC8B-45F1-9056-C26AF0B1D6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81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A53AF9-C4E9-4287-8A77-4D1DAA5ABFFB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89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CC541-D6CD-4E5F-8B3F-EED7460EE8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16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Kinesin on Microtubules would have a </a:t>
            </a:r>
            <a:r>
              <a:rPr lang="en-US" dirty="0" err="1" smtClean="0"/>
              <a:t>manders</a:t>
            </a:r>
            <a:r>
              <a:rPr lang="en-US" dirty="0" smtClean="0"/>
              <a:t> of 1, all kinesin is on microtubules, but not all microtubules are kinesin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Microtuubule</a:t>
            </a:r>
            <a:r>
              <a:rPr lang="en-US" baseline="0" dirty="0" smtClean="0"/>
              <a:t> on kinesin channel would have a very low </a:t>
            </a:r>
            <a:r>
              <a:rPr lang="en-US" baseline="0" dirty="0" err="1" smtClean="0"/>
              <a:t>manders</a:t>
            </a:r>
            <a:r>
              <a:rPr lang="en-US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CC541-D6CD-4E5F-8B3F-EED7460EE8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84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A53AF9-C4E9-4287-8A77-4D1DAA5ABFFB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6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Kinesin on Microtubules would have a </a:t>
            </a:r>
            <a:r>
              <a:rPr lang="en-US" dirty="0" err="1" smtClean="0"/>
              <a:t>manders</a:t>
            </a:r>
            <a:r>
              <a:rPr lang="en-US" dirty="0" smtClean="0"/>
              <a:t> of 1, all kinesin is on microtubules, but not all microtubules are kinesin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Microtuubule</a:t>
            </a:r>
            <a:r>
              <a:rPr lang="en-US" baseline="0" dirty="0" smtClean="0"/>
              <a:t> on kinesin channel would have a very low </a:t>
            </a:r>
            <a:r>
              <a:rPr lang="en-US" baseline="0" dirty="0" err="1" smtClean="0"/>
              <a:t>manders</a:t>
            </a:r>
            <a:r>
              <a:rPr lang="en-US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CC541-D6CD-4E5F-8B3F-EED7460EE8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0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71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907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72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95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9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6" y="0"/>
            <a:ext cx="12204000" cy="550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9" y="476672"/>
            <a:ext cx="1032115" cy="106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52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70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918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99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551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68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181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060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2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9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480000" y="1262424"/>
            <a:ext cx="11736000" cy="56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09/09/2024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909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736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912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9" y="0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09/09/2024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9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43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9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41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3074624/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16-EA29-444C-B47A-7F97C9D29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59" y="980728"/>
            <a:ext cx="9120000" cy="900000"/>
          </a:xfrm>
        </p:spPr>
        <p:txBody>
          <a:bodyPr/>
          <a:lstStyle/>
          <a:p>
            <a:r>
              <a:rPr lang="en-US" sz="2800" dirty="0" smtClean="0"/>
              <a:t>Colocalization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4D02-C5A4-9444-9C88-68FDF856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400" y="2060968"/>
            <a:ext cx="9120000" cy="1080000"/>
          </a:xfrm>
        </p:spPr>
        <p:txBody>
          <a:bodyPr>
            <a:normAutofit/>
          </a:bodyPr>
          <a:lstStyle/>
          <a:p>
            <a:r>
              <a:rPr lang="en-US" dirty="0" smtClean="0"/>
              <a:t>Todd Fallesen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1482-EA62-B447-A7CB-FFFC2AF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Sept 6, 2024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1D04D-2158-A143-B3A5-6C8F683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2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429000"/>
            <a:ext cx="11928648" cy="3633788"/>
          </a:xfrm>
          <a:solidFill>
            <a:schemeClr val="bg1">
              <a:alpha val="65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Two criteria must be met: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Co-occurrence - spatial overlap of probes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Correlation - probes are co-distributed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Distribution may overlap, but not proportionally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DAPI will overlap with nuclear proteins, but will unlikely be proportional</a:t>
            </a:r>
          </a:p>
        </p:txBody>
      </p:sp>
    </p:spTree>
    <p:extLst>
      <p:ext uri="{BB962C8B-B14F-4D97-AF65-F5344CB8AC3E}">
        <p14:creationId xmlns:p14="http://schemas.microsoft.com/office/powerpoint/2010/main" val="363403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Intensity-based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052737"/>
            <a:ext cx="4536656" cy="2720176"/>
          </a:xfrm>
        </p:spPr>
        <p:txBody>
          <a:bodyPr>
            <a:normAutofit/>
          </a:bodyPr>
          <a:lstStyle/>
          <a:p>
            <a:r>
              <a:rPr lang="en-GB" sz="2000" dirty="0" err="1"/>
              <a:t>Pearsons</a:t>
            </a:r>
            <a:endParaRPr lang="en-GB" sz="2000" dirty="0"/>
          </a:p>
          <a:p>
            <a:pPr lvl="1"/>
            <a:r>
              <a:rPr lang="en-GB" sz="1800" dirty="0"/>
              <a:t>Analysis of signal correlation</a:t>
            </a:r>
          </a:p>
          <a:p>
            <a:r>
              <a:rPr lang="en-GB" sz="2000" dirty="0" err="1"/>
              <a:t>Spearmans</a:t>
            </a:r>
            <a:endParaRPr lang="en-GB" sz="2000" dirty="0"/>
          </a:p>
          <a:p>
            <a:pPr lvl="1"/>
            <a:r>
              <a:rPr lang="en-GB" sz="1800" dirty="0"/>
              <a:t>Similar to </a:t>
            </a:r>
            <a:r>
              <a:rPr lang="en-GB" sz="1800" dirty="0" err="1"/>
              <a:t>Pearsons</a:t>
            </a:r>
            <a:endParaRPr lang="en-GB" sz="1800" dirty="0"/>
          </a:p>
          <a:p>
            <a:pPr lvl="1"/>
            <a:r>
              <a:rPr lang="en-GB" sz="1800" dirty="0"/>
              <a:t>Less sensitive to outliers</a:t>
            </a:r>
          </a:p>
          <a:p>
            <a:r>
              <a:rPr lang="en-GB" sz="2000" dirty="0" err="1"/>
              <a:t>Manders</a:t>
            </a:r>
            <a:endParaRPr lang="en-GB" sz="2000" dirty="0"/>
          </a:p>
          <a:p>
            <a:pPr lvl="1"/>
            <a:r>
              <a:rPr lang="en-GB" sz="1800" dirty="0"/>
              <a:t>Analysis of signal overlap</a:t>
            </a:r>
            <a:endParaRPr lang="en-US" sz="1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655840" y="921886"/>
          <a:ext cx="7344816" cy="310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936" b="-2881"/>
          <a:stretch/>
        </p:blipFill>
        <p:spPr>
          <a:xfrm>
            <a:off x="407736" y="4005064"/>
            <a:ext cx="3312000" cy="2614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945" b="-2895"/>
          <a:stretch/>
        </p:blipFill>
        <p:spPr>
          <a:xfrm>
            <a:off x="4403964" y="4005064"/>
            <a:ext cx="3312000" cy="2614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945" b="-2895"/>
          <a:stretch/>
        </p:blipFill>
        <p:spPr>
          <a:xfrm>
            <a:off x="8400256" y="4005064"/>
            <a:ext cx="3312000" cy="2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Pearsons</a:t>
            </a:r>
            <a:r>
              <a:rPr lang="en-US" dirty="0" smtClean="0"/>
              <a:t> coefficient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980" y="980728"/>
            <a:ext cx="10820400" cy="4625016"/>
          </a:xfrm>
        </p:spPr>
        <p:txBody>
          <a:bodyPr/>
          <a:lstStyle/>
          <a:p>
            <a:pPr fontAlgn="ctr"/>
            <a:endParaRPr lang="en-US" dirty="0" smtClean="0"/>
          </a:p>
          <a:p>
            <a:pPr fontAlgn="ctr"/>
            <a:r>
              <a:rPr lang="en-US" dirty="0"/>
              <a:t>Measures the </a:t>
            </a:r>
            <a:r>
              <a:rPr lang="en-US" b="1" dirty="0"/>
              <a:t>linear correlation</a:t>
            </a:r>
            <a:r>
              <a:rPr lang="en-US" dirty="0"/>
              <a:t> between two signals, looking at intensity levels of the two signals are on a pixel-by-pixel basis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Range from -1 to 1, -1 is completely negatively correlated, +1 is correlated completely</a:t>
            </a:r>
          </a:p>
          <a:p>
            <a:pPr fontAlgn="ctr"/>
            <a:r>
              <a:rPr lang="en-US" dirty="0" smtClean="0"/>
              <a:t>Very </a:t>
            </a:r>
            <a:r>
              <a:rPr lang="en-US" dirty="0"/>
              <a:t>sensitive of ROI placement. Imagine a single pixel, vs different ROI</a:t>
            </a:r>
          </a:p>
          <a:p>
            <a:pPr fontAlgn="ctr"/>
            <a:r>
              <a:rPr lang="en-US" dirty="0"/>
              <a:t>Drawing an ROI is very difficult to automate, especially in 3D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Pearson’s correlation coefficient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Mean red intensity in whole image</a:t>
                </a:r>
                <a:endParaRPr lang="en-GB" sz="1600" i="1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Difference between each red pixel and the mean red intensity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  <a:blipFill>
                <a:blip r:embed="rId4"/>
                <a:stretch>
                  <a:fillRect t="-2479" b="-9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/>
                  <a:t> Variance in red signal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  <a:blipFill>
                <a:blip r:embed="rId7"/>
                <a:stretch>
                  <a:fillRect l="-5402" t="-37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3352" y="6023029"/>
            <a:ext cx="11593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dirty="0"/>
              <a:t>The coefficient is normalised to the standard deviation across the two channels to ensure that values range from -1 to +1</a:t>
            </a:r>
          </a:p>
        </p:txBody>
      </p:sp>
    </p:spTree>
    <p:extLst>
      <p:ext uri="{BB962C8B-B14F-4D97-AF65-F5344CB8AC3E}">
        <p14:creationId xmlns:p14="http://schemas.microsoft.com/office/powerpoint/2010/main" val="23213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Pearson’s correlation coefficient</a:t>
            </a:r>
            <a:endParaRPr lang="en-US" sz="3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32734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76754162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66025365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5878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1382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5338688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2448835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138846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8144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2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3633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1344" y="2132857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113.1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1344" y="44173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122.3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55237" y="1382706"/>
            <a:ext cx="2428595" cy="461665"/>
            <a:chOff x="1586846" y="1382705"/>
            <a:chExt cx="2428595" cy="461665"/>
          </a:xfrm>
        </p:grpSpPr>
        <p:sp>
          <p:nvSpPr>
            <p:cNvPr id="28" name="Minus 27"/>
            <p:cNvSpPr/>
            <p:nvPr/>
          </p:nvSpPr>
          <p:spPr>
            <a:xfrm>
              <a:off x="1586846" y="1433537"/>
              <a:ext cx="648000" cy="360000"/>
            </a:xfrm>
            <a:prstGeom prst="mathMin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59356" y="138270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113.3</a:t>
              </a:r>
            </a:p>
          </p:txBody>
        </p:sp>
        <p:sp>
          <p:nvSpPr>
            <p:cNvPr id="30" name="Equal 29"/>
            <p:cNvSpPr/>
            <p:nvPr/>
          </p:nvSpPr>
          <p:spPr>
            <a:xfrm>
              <a:off x="3367441" y="1433537"/>
              <a:ext cx="648000" cy="360000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55237" y="3645580"/>
            <a:ext cx="2428595" cy="461665"/>
            <a:chOff x="1586846" y="3645579"/>
            <a:chExt cx="2428595" cy="461665"/>
          </a:xfrm>
        </p:grpSpPr>
        <p:sp>
          <p:nvSpPr>
            <p:cNvPr id="31" name="Minus 30"/>
            <p:cNvSpPr/>
            <p:nvPr/>
          </p:nvSpPr>
          <p:spPr>
            <a:xfrm>
              <a:off x="1586846" y="3696411"/>
              <a:ext cx="648000" cy="360000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59356" y="364557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00B050"/>
                  </a:solidFill>
                </a:rPr>
                <a:t>122.3</a:t>
              </a:r>
            </a:p>
          </p:txBody>
        </p:sp>
        <p:sp>
          <p:nvSpPr>
            <p:cNvPr id="33" name="Equal 32"/>
            <p:cNvSpPr/>
            <p:nvPr/>
          </p:nvSpPr>
          <p:spPr>
            <a:xfrm>
              <a:off x="3367441" y="3696411"/>
              <a:ext cx="648000" cy="360000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536560" y="1196752"/>
          <a:ext cx="360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4690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21998" y="6065439"/>
                <a:ext cx="3314562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20944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19751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27788</m:t>
                              </m:r>
                            </m:e>
                          </m:rad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0.894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98" y="6065439"/>
                <a:ext cx="3314562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541651" y="3285465"/>
          <a:ext cx="216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5550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16926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5069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6024" y="5301208"/>
            <a:ext cx="7032104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If two targets are functionally related, their abundances will be predictably related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536560" y="2393925"/>
          <a:ext cx="360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20944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03846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44359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543018" y="4481805"/>
          <a:ext cx="216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19751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27788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73407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5290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2482514-7ABE-1486-A165-08F614B6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4" y="1080137"/>
            <a:ext cx="1208740" cy="10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DD275-3457-FE67-7A48-E8D04690A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36" y="1080137"/>
            <a:ext cx="1167904" cy="102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596349" y="4964482"/>
                <a:ext cx="3363741" cy="90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49" y="4964482"/>
                <a:ext cx="3363741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4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1" grpId="0"/>
      <p:bldP spid="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52736"/>
            <a:ext cx="4500000" cy="45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8" y="1052736"/>
            <a:ext cx="45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5519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</a:t>
            </a:r>
            <a:r>
              <a:rPr kumimoji="0" lang="en-GB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0.41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8607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</a:t>
            </a:r>
            <a:r>
              <a:rPr kumimoji="0" lang="en-GB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0.33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Noise results in “Less” correlation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6616" y="6351711"/>
            <a:ext cx="903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vOT833fb896"/>
                <a:ea typeface="+mn-ea"/>
                <a:cs typeface="+mn-cs"/>
              </a:rPr>
              <a:t>Sample can exhibit high co-occurrence, but low correlation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2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1523996" y="0"/>
            <a:ext cx="9144000" cy="687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suppresses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22035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Pearson’s: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352" y="2132856"/>
            <a:ext cx="4464000" cy="40690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Easy to measure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Broadly applicable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Independent of signal levels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FF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7928" y="2132856"/>
            <a:ext cx="6624000" cy="40690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Same amount of signal overlap can have dramatically different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Intermediate values difficult to interpret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Background pixels artificially inflate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Empty areas within cells have similar effect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Depends on linear relationship between probe intensities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299" y="116713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4365" y="116713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4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Spearman’s correlation coefficient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344" y="980728"/>
            <a:ext cx="10369152" cy="1234440"/>
          </a:xfrm>
        </p:spPr>
        <p:txBody>
          <a:bodyPr>
            <a:normAutofit/>
          </a:bodyPr>
          <a:lstStyle/>
          <a:p>
            <a:r>
              <a:rPr lang="en-GB" dirty="0"/>
              <a:t>Pearson’s skewed by non-linearity, such as outliers</a:t>
            </a:r>
          </a:p>
          <a:p>
            <a:r>
              <a:rPr lang="en-GB" dirty="0"/>
              <a:t>Spearman’s similar to Pearson’s, but compares ranks rather than values</a:t>
            </a:r>
          </a:p>
        </p:txBody>
      </p:sp>
      <p:graphicFrame>
        <p:nvGraphicFramePr>
          <p:cNvPr id="9" name="Chart 8"/>
          <p:cNvGraphicFramePr>
            <a:graphicFrameLocks noGrp="1"/>
          </p:cNvGraphicFramePr>
          <p:nvPr/>
        </p:nvGraphicFramePr>
        <p:xfrm>
          <a:off x="4871864" y="2277112"/>
          <a:ext cx="6696744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5088368" y="4653136"/>
          <a:ext cx="648024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07368" y="2178440"/>
          <a:ext cx="4032000" cy="4256670"/>
        </p:xfrm>
        <a:graphic>
          <a:graphicData uri="http://schemas.openxmlformats.org/drawingml/2006/table">
            <a:tbl>
              <a:tblPr/>
              <a:tblGrid>
                <a:gridCol w="1008000">
                  <a:extLst>
                    <a:ext uri="{9D8B030D-6E8A-4147-A177-3AD203B41FA5}">
                      <a16:colId xmlns:a16="http://schemas.microsoft.com/office/drawing/2014/main" val="35691595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770721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6430869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53709682"/>
                    </a:ext>
                  </a:extLst>
                </a:gridCol>
              </a:tblGrid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78408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96569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509516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612085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337162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72892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98997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394271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141434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0901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5304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95152" y="2250008"/>
            <a:ext cx="2232248" cy="441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6368" y="2557353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5151" y="48598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</a:t>
            </a:r>
            <a:r>
              <a:rPr kumimoji="0" lang="en-GB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5326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9" grpId="0">
        <p:bldAsOne/>
      </p:bldGraphic>
      <p:bldGraphic spid="10" grpId="0">
        <p:bldAsOne/>
      </p:bldGraphic>
      <p:bldP spid="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3704" y="2306638"/>
            <a:ext cx="11424592" cy="22447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Both measure poorly the quantity that is typically at the heart of most analyses of </a:t>
            </a:r>
            <a:r>
              <a:rPr lang="en-US" sz="2400" dirty="0" err="1">
                <a:solidFill>
                  <a:srgbClr val="FF0000"/>
                </a:solidFill>
              </a:rPr>
              <a:t>colocalization</a:t>
            </a:r>
            <a:r>
              <a:rPr lang="en-US" sz="2400" dirty="0">
                <a:solidFill>
                  <a:srgbClr val="FF0000"/>
                </a:solidFill>
              </a:rPr>
              <a:t> in cell biology:</a:t>
            </a:r>
          </a:p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b="1" dirty="0"/>
              <a:t>The fraction of one family of objects that localizes with another.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B71A-877A-4496-9AD6-FD6BAAC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69418A-96CF-4F1C-AE74-955EF86C158D}"/>
              </a:ext>
            </a:extLst>
          </p:cNvPr>
          <p:cNvSpPr txBox="1">
            <a:spLocks/>
          </p:cNvSpPr>
          <p:nvPr/>
        </p:nvSpPr>
        <p:spPr>
          <a:xfrm>
            <a:off x="206150" y="288283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Outline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DC5A2CD-C3F8-437C-B4E2-765EC8F88249}"/>
              </a:ext>
            </a:extLst>
          </p:cNvPr>
          <p:cNvSpPr txBox="1">
            <a:spLocks/>
          </p:cNvSpPr>
          <p:nvPr/>
        </p:nvSpPr>
        <p:spPr>
          <a:xfrm>
            <a:off x="11328001" y="6336001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5C52-34B8-49D7-A3EE-D385C8EE261C}"/>
              </a:ext>
            </a:extLst>
          </p:cNvPr>
          <p:cNvSpPr txBox="1">
            <a:spLocks/>
          </p:cNvSpPr>
          <p:nvPr/>
        </p:nvSpPr>
        <p:spPr>
          <a:xfrm>
            <a:off x="450311" y="865553"/>
            <a:ext cx="542397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Colocalization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even is it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Pixel Based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Pearsons’s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Spearman’s</a:t>
            </a: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Manders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Controls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Objec</a:t>
            </a:r>
            <a:r>
              <a:rPr lang="en-GB" b="1" dirty="0" smtClean="0">
                <a:solidFill>
                  <a:srgbClr val="000000"/>
                </a:solidFill>
                <a:latin typeface="Trebuchet MS" panose="020B0603020202020204"/>
              </a:rPr>
              <a:t>t Based</a:t>
            </a: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Basically, CellProfiler</a:t>
            </a:r>
          </a:p>
          <a:p>
            <a:pPr marL="975" lvl="1" indent="0">
              <a:spcBef>
                <a:spcPts val="0"/>
              </a:spcBef>
              <a:buNone/>
              <a:defRPr/>
            </a:pPr>
            <a:r>
              <a:rPr lang="en-GB" b="1" noProof="0" dirty="0" smtClean="0">
                <a:solidFill>
                  <a:srgbClr val="000000"/>
                </a:solidFill>
                <a:latin typeface="Trebuchet MS" panose="020B0603020202020204"/>
              </a:rPr>
              <a:t>Reproducibility/Methods writing</a:t>
            </a:r>
          </a:p>
          <a:p>
            <a:pPr marL="975" lvl="1" indent="0">
              <a:spcBef>
                <a:spcPts val="0"/>
              </a:spcBef>
              <a:buNone/>
              <a:defRPr/>
            </a:pP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Manders</a:t>
            </a:r>
            <a:r>
              <a:rPr lang="en-US" dirty="0" smtClean="0"/>
              <a:t> coefficient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8383" y="1402081"/>
            <a:ext cx="10820400" cy="4625016"/>
          </a:xfrm>
        </p:spPr>
        <p:txBody>
          <a:bodyPr/>
          <a:lstStyle/>
          <a:p>
            <a:pPr fontAlgn="ctr"/>
            <a:r>
              <a:rPr lang="en-US" sz="2400" dirty="0"/>
              <a:t>Overlapping fraction method</a:t>
            </a:r>
          </a:p>
          <a:p>
            <a:pPr fontAlgn="ctr"/>
            <a:r>
              <a:rPr lang="en-US" sz="2400" dirty="0"/>
              <a:t>Set a threshold for channel 1 and channel 2</a:t>
            </a:r>
          </a:p>
          <a:p>
            <a:pPr fontAlgn="ctr"/>
            <a:r>
              <a:rPr lang="en-US" sz="2400" dirty="0"/>
              <a:t>The pixels stay the same value if above the threshold, 0 otherwise</a:t>
            </a:r>
          </a:p>
          <a:p>
            <a:pPr fontAlgn="ctr"/>
            <a:r>
              <a:rPr lang="en-US" sz="2400" dirty="0"/>
              <a:t>Then calculate </a:t>
            </a:r>
            <a:r>
              <a:rPr lang="en-US" sz="2400" dirty="0" err="1"/>
              <a:t>Manders</a:t>
            </a:r>
            <a:r>
              <a:rPr lang="en-US" sz="2400" dirty="0"/>
              <a:t> coefficients M1 and M2</a:t>
            </a:r>
          </a:p>
          <a:p>
            <a:pPr lvl="1" fontAlgn="ctr"/>
            <a:r>
              <a:rPr lang="en-US" dirty="0"/>
              <a:t>M1 is the fraction of channel 1 that co-occurs with channel 2</a:t>
            </a:r>
          </a:p>
          <a:p>
            <a:pPr lvl="1" fontAlgn="ctr"/>
            <a:r>
              <a:rPr lang="en-US" dirty="0"/>
              <a:t>M2 is the fraction of channel 2 that co-occurs with channel 1</a:t>
            </a:r>
          </a:p>
          <a:p>
            <a:pPr lvl="1" fontAlgn="ctr"/>
            <a:r>
              <a:rPr lang="en-US" dirty="0" err="1"/>
              <a:t>Manders</a:t>
            </a:r>
            <a:r>
              <a:rPr lang="en-US" dirty="0"/>
              <a:t> values are not equal between M1 and M2</a:t>
            </a:r>
          </a:p>
          <a:p>
            <a:pPr lvl="1" fontAlgn="ctr"/>
            <a:r>
              <a:rPr lang="en-US" dirty="0" err="1"/>
              <a:t>Manders</a:t>
            </a:r>
            <a:r>
              <a:rPr lang="en-US" dirty="0"/>
              <a:t> doesn't equal volume overlap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947" b="14051"/>
          <a:stretch/>
        </p:blipFill>
        <p:spPr>
          <a:xfrm>
            <a:off x="376433" y="504000"/>
            <a:ext cx="3600000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948" b="14051"/>
          <a:stretch/>
        </p:blipFill>
        <p:spPr>
          <a:xfrm>
            <a:off x="4280533" y="504000"/>
            <a:ext cx="3600000" cy="27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3433" b="11566"/>
          <a:stretch/>
        </p:blipFill>
        <p:spPr>
          <a:xfrm>
            <a:off x="376433" y="3708000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3430" b="11569"/>
          <a:stretch/>
        </p:blipFill>
        <p:spPr>
          <a:xfrm>
            <a:off x="4280533" y="37080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0948" b="14051"/>
          <a:stretch/>
        </p:blipFill>
        <p:spPr>
          <a:xfrm>
            <a:off x="8184632" y="504000"/>
            <a:ext cx="3600000" cy="27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2862" y="4210396"/>
            <a:ext cx="3301770" cy="1695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</a:t>
            </a:r>
            <a:r>
              <a:rPr kumimoji="0" lang="en-GB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red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-green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0.59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</a:t>
            </a:r>
            <a:r>
              <a:rPr kumimoji="0" lang="en-GB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green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-red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0.68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11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Mander’s</a:t>
            </a:r>
            <a:r>
              <a:rPr lang="en-GB" dirty="0" smtClean="0"/>
              <a:t>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837509"/>
            <a:ext cx="11737304" cy="1224136"/>
          </a:xfrm>
        </p:spPr>
        <p:txBody>
          <a:bodyPr anchor="ctr"/>
          <a:lstStyle/>
          <a:p>
            <a:r>
              <a:rPr lang="en-US" dirty="0"/>
              <a:t>Independent of signal proportionality</a:t>
            </a:r>
          </a:p>
          <a:p>
            <a:r>
              <a:rPr lang="en-US" dirty="0"/>
              <a:t>Sensitive to co-occurrence, the fraction of pixels with signals from both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𝑂𝐶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631504" y="1108790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Overlap Coefficient: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75420" y="5733255"/>
            <a:ext cx="10441160" cy="1080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Problem: Image must contain meaningful “zero”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31504" y="4365104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Colocalisation Coefficient: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76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1394460"/>
            <a:ext cx="11809312" cy="40690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Correlation coefficients mean little in isolation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Analyses should include positive and negative controls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But, control samples may not exist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Practical alternative: generate a “random” distribution by scrambling, translation or rotation.</a:t>
            </a:r>
          </a:p>
        </p:txBody>
      </p:sp>
    </p:spTree>
    <p:extLst>
      <p:ext uri="{BB962C8B-B14F-4D97-AF65-F5344CB8AC3E}">
        <p14:creationId xmlns:p14="http://schemas.microsoft.com/office/powerpoint/2010/main" val="317833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controls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0" y="1917216"/>
            <a:ext cx="3456000" cy="34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540" y="5549170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 = -0.06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2" y="1917216"/>
            <a:ext cx="3456000" cy="34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7412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 = 0.95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1801" y="132094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Original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127" y="1351535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Rotated 90°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48" y="1917216"/>
            <a:ext cx="3456000" cy="34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25248" y="132094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Randomised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34628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 = 0.00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1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/>
          <a:stretch/>
        </p:blipFill>
        <p:spPr>
          <a:xfrm>
            <a:off x="767408" y="980728"/>
            <a:ext cx="5732675" cy="56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73" y="951526"/>
            <a:ext cx="3513255" cy="58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COLOC2 – FIJI Plugin for colocalisation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5C845-BA9E-4F97-954C-D92861A0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based Colocalization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" y="1495425"/>
            <a:ext cx="5615940" cy="4679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84325"/>
            <a:ext cx="55092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61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CellProfiler Operates on Objects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Primary objects are easily </a:t>
            </a:r>
            <a:r>
              <a:rPr lang="en-US" dirty="0" err="1" smtClean="0"/>
              <a:t>segmentable</a:t>
            </a:r>
            <a:r>
              <a:rPr lang="en-US" dirty="0" smtClean="0"/>
              <a:t> objects we start with</a:t>
            </a:r>
          </a:p>
          <a:p>
            <a:pPr lvl="1"/>
            <a:r>
              <a:rPr lang="en-US" dirty="0" smtClean="0"/>
              <a:t>Secondary objects grow from Primary objects</a:t>
            </a:r>
          </a:p>
          <a:p>
            <a:pPr lvl="1"/>
            <a:r>
              <a:rPr lang="en-US" dirty="0" smtClean="0"/>
              <a:t>Tertiary objects are the subtraction of primary objects from secondary objects</a:t>
            </a:r>
          </a:p>
          <a:p>
            <a:pPr lvl="1"/>
            <a:r>
              <a:rPr lang="en-US" dirty="0"/>
              <a:t>Objects are masks over any channel</a:t>
            </a:r>
          </a:p>
          <a:p>
            <a:pPr lvl="1"/>
            <a:r>
              <a:rPr lang="en-US" dirty="0" smtClean="0"/>
              <a:t>Almost all measurements are done on objects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6" y="1564216"/>
            <a:ext cx="6805297" cy="46786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20545" y="3923607"/>
            <a:ext cx="3150524" cy="2543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47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Usage tips	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easiest way to use CellProfiler is in GUI form, with all your images separated. </a:t>
            </a:r>
          </a:p>
          <a:p>
            <a:r>
              <a:rPr lang="en-US" dirty="0" smtClean="0"/>
              <a:t>It is harder to work with image stacks, or </a:t>
            </a:r>
            <a:r>
              <a:rPr lang="en-US" dirty="0" err="1" smtClean="0"/>
              <a:t>hyperstacks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Separate z-stacks into image sequences</a:t>
            </a:r>
          </a:p>
          <a:p>
            <a:pPr lvl="1"/>
            <a:r>
              <a:rPr lang="en-US" dirty="0" smtClean="0"/>
              <a:t>Separate time-series out as well.</a:t>
            </a:r>
          </a:p>
          <a:p>
            <a:r>
              <a:rPr lang="en-US" dirty="0" smtClean="0"/>
              <a:t>CellProfiler isn’t easy to use in 4D.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25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Usage tips	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easiest way to use CellProfiler is in GUI form, with all your images separated. </a:t>
            </a:r>
          </a:p>
          <a:p>
            <a:r>
              <a:rPr lang="en-US" dirty="0" smtClean="0"/>
              <a:t>It is harder to work with image stacks, or </a:t>
            </a:r>
            <a:r>
              <a:rPr lang="en-US" dirty="0" err="1" smtClean="0"/>
              <a:t>hyperstacks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Separate z-stacks into image sequences</a:t>
            </a:r>
          </a:p>
          <a:p>
            <a:pPr lvl="1"/>
            <a:r>
              <a:rPr lang="en-US" dirty="0" smtClean="0"/>
              <a:t>Separate time-series out as well.</a:t>
            </a:r>
          </a:p>
          <a:p>
            <a:r>
              <a:rPr lang="en-US" dirty="0" smtClean="0"/>
              <a:t>CellProfiler isn’t easy to use in 4D.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1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Colocalization?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1913205"/>
          </a:xfrm>
        </p:spPr>
        <p:txBody>
          <a:bodyPr>
            <a:normAutofit/>
          </a:bodyPr>
          <a:lstStyle/>
          <a:p>
            <a:r>
              <a:rPr lang="en-US" dirty="0" smtClean="0"/>
              <a:t>People mean different things by Colocalization. </a:t>
            </a:r>
          </a:p>
          <a:p>
            <a:pPr lvl="2"/>
            <a:r>
              <a:rPr lang="en-US" dirty="0" smtClean="0"/>
              <a:t>Do different markers show up in the same cell?</a:t>
            </a:r>
          </a:p>
          <a:p>
            <a:pPr lvl="2"/>
            <a:r>
              <a:rPr lang="en-US" dirty="0" smtClean="0"/>
              <a:t>Do objects overlap?</a:t>
            </a:r>
          </a:p>
          <a:p>
            <a:pPr lvl="2"/>
            <a:r>
              <a:rPr lang="en-US" dirty="0" smtClean="0"/>
              <a:t>Do proteins interact?</a:t>
            </a:r>
          </a:p>
          <a:p>
            <a:pPr lvl="2"/>
            <a:r>
              <a:rPr lang="en-US" dirty="0" smtClean="0"/>
              <a:t>Is a protein inside a cellular structure?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3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6786944" y="1624913"/>
            <a:ext cx="2032687" cy="1019432"/>
            <a:chOff x="413951" y="4213654"/>
            <a:chExt cx="2032687" cy="1019432"/>
          </a:xfrm>
        </p:grpSpPr>
        <p:sp>
          <p:nvSpPr>
            <p:cNvPr id="5" name="Rounded Rectangle 4"/>
            <p:cNvSpPr/>
            <p:nvPr/>
          </p:nvSpPr>
          <p:spPr>
            <a:xfrm>
              <a:off x="413951" y="4213654"/>
              <a:ext cx="2032687" cy="1019432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7-Point Star 5"/>
            <p:cNvSpPr/>
            <p:nvPr/>
          </p:nvSpPr>
          <p:spPr>
            <a:xfrm>
              <a:off x="673443" y="4436076"/>
              <a:ext cx="370703" cy="376881"/>
            </a:xfrm>
            <a:prstGeom prst="star7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7-Point Star 6"/>
            <p:cNvSpPr/>
            <p:nvPr/>
          </p:nvSpPr>
          <p:spPr>
            <a:xfrm>
              <a:off x="1059591" y="4340311"/>
              <a:ext cx="370703" cy="376881"/>
            </a:xfrm>
            <a:prstGeom prst="star7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-Point Star 7"/>
            <p:cNvSpPr/>
            <p:nvPr/>
          </p:nvSpPr>
          <p:spPr>
            <a:xfrm>
              <a:off x="1567762" y="4340310"/>
              <a:ext cx="370703" cy="376881"/>
            </a:xfrm>
            <a:prstGeom prst="star7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7-Point Star 8"/>
            <p:cNvSpPr/>
            <p:nvPr/>
          </p:nvSpPr>
          <p:spPr>
            <a:xfrm>
              <a:off x="1295140" y="4717191"/>
              <a:ext cx="370703" cy="376881"/>
            </a:xfrm>
            <a:prstGeom prst="star7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06150" y="3120080"/>
            <a:ext cx="3694668" cy="1031790"/>
            <a:chOff x="3092276" y="4201296"/>
            <a:chExt cx="3694668" cy="1031790"/>
          </a:xfrm>
        </p:grpSpPr>
        <p:sp>
          <p:nvSpPr>
            <p:cNvPr id="10" name="Rounded Rectangle 9"/>
            <p:cNvSpPr/>
            <p:nvPr/>
          </p:nvSpPr>
          <p:spPr>
            <a:xfrm>
              <a:off x="3092276" y="4213654"/>
              <a:ext cx="2032687" cy="1019432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754257" y="4207475"/>
              <a:ext cx="2032687" cy="1019432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51173" y="4201296"/>
              <a:ext cx="308919" cy="103179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50620" y="4253205"/>
            <a:ext cx="2174377" cy="1502539"/>
            <a:chOff x="480000" y="4843849"/>
            <a:chExt cx="1130497" cy="759940"/>
          </a:xfrm>
        </p:grpSpPr>
        <p:sp>
          <p:nvSpPr>
            <p:cNvPr id="18" name="Heptagon 17"/>
            <p:cNvSpPr/>
            <p:nvPr/>
          </p:nvSpPr>
          <p:spPr>
            <a:xfrm>
              <a:off x="480000" y="4843849"/>
              <a:ext cx="663000" cy="759940"/>
            </a:xfrm>
            <a:prstGeom prst="heptag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ptagon 18"/>
            <p:cNvSpPr/>
            <p:nvPr/>
          </p:nvSpPr>
          <p:spPr>
            <a:xfrm>
              <a:off x="947497" y="4843849"/>
              <a:ext cx="663000" cy="759940"/>
            </a:xfrm>
            <a:prstGeom prst="heptagon">
              <a:avLst/>
            </a:prstGeom>
            <a:solidFill>
              <a:schemeClr val="accent4">
                <a:alpha val="68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914401" y="4972050"/>
              <a:ext cx="220980" cy="499110"/>
            </a:xfrm>
            <a:custGeom>
              <a:avLst/>
              <a:gdLst>
                <a:gd name="connsiteX0" fmla="*/ 106680 w 182880"/>
                <a:gd name="connsiteY0" fmla="*/ 499110 h 499110"/>
                <a:gd name="connsiteX1" fmla="*/ 182880 w 182880"/>
                <a:gd name="connsiteY1" fmla="*/ 369570 h 499110"/>
                <a:gd name="connsiteX2" fmla="*/ 133350 w 182880"/>
                <a:gd name="connsiteY2" fmla="*/ 0 h 499110"/>
                <a:gd name="connsiteX3" fmla="*/ 102870 w 182880"/>
                <a:gd name="connsiteY3" fmla="*/ 7620 h 499110"/>
                <a:gd name="connsiteX4" fmla="*/ 68580 w 182880"/>
                <a:gd name="connsiteY4" fmla="*/ 22860 h 499110"/>
                <a:gd name="connsiteX5" fmla="*/ 0 w 182880"/>
                <a:gd name="connsiteY5" fmla="*/ 381000 h 499110"/>
                <a:gd name="connsiteX6" fmla="*/ 106680 w 182880"/>
                <a:gd name="connsiteY6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0" h="499110">
                  <a:moveTo>
                    <a:pt x="106680" y="499110"/>
                  </a:moveTo>
                  <a:lnTo>
                    <a:pt x="182880" y="369570"/>
                  </a:lnTo>
                  <a:lnTo>
                    <a:pt x="133350" y="0"/>
                  </a:lnTo>
                  <a:lnTo>
                    <a:pt x="102870" y="7620"/>
                  </a:lnTo>
                  <a:lnTo>
                    <a:pt x="68580" y="22860"/>
                  </a:lnTo>
                  <a:lnTo>
                    <a:pt x="0" y="381000"/>
                  </a:lnTo>
                  <a:lnTo>
                    <a:pt x="106680" y="499110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39640" y="4495800"/>
            <a:ext cx="2925407" cy="1686664"/>
            <a:chOff x="2316480" y="4640580"/>
            <a:chExt cx="2141220" cy="1143000"/>
          </a:xfrm>
        </p:grpSpPr>
        <p:sp>
          <p:nvSpPr>
            <p:cNvPr id="22" name="Rounded Rectangle 21"/>
            <p:cNvSpPr/>
            <p:nvPr/>
          </p:nvSpPr>
          <p:spPr>
            <a:xfrm>
              <a:off x="2316480" y="4640580"/>
              <a:ext cx="2141220" cy="11430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84120" y="5048250"/>
              <a:ext cx="746760" cy="4229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10-Point Star 23"/>
            <p:cNvSpPr/>
            <p:nvPr/>
          </p:nvSpPr>
          <p:spPr>
            <a:xfrm>
              <a:off x="2674620" y="5200650"/>
              <a:ext cx="167640" cy="156210"/>
            </a:xfrm>
            <a:prstGeom prst="star10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9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Loading Images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2" y="1499996"/>
            <a:ext cx="10838609" cy="3529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318" y="5432612"/>
            <a:ext cx="728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Drop files into the dialog box 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Naming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94" y="156028"/>
            <a:ext cx="3713350" cy="6538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435" y="1801906"/>
            <a:ext cx="5450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 rules to differentiate between images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Make sure that each channel has a unique identifier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Usually use the rules ‘Does’ or ‘Does not’ contain an expression. Avoid regular expressions.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Click update and make sure that everything is lined up properly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0138" y="4652682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Numbering goes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1,10,11,12,….19,2,20,21…….29,3,30…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Always number files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01,02, 03….10,11.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you will have more than a hundred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001, 002, 003, ….010….099, 100;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6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CellProfiler is a powerful segmentation tool.  The result of segmentation are objects, which are the backbone of all subsequent processing.</a:t>
            </a:r>
          </a:p>
          <a:p>
            <a:pPr lvl="1"/>
            <a:r>
              <a:rPr lang="en-US" sz="2800" dirty="0" smtClean="0"/>
              <a:t>Objects can be extended to find secondary or tertiary objects</a:t>
            </a:r>
          </a:p>
          <a:p>
            <a:pPr lvl="1"/>
            <a:r>
              <a:rPr lang="en-US" sz="2800" dirty="0" smtClean="0"/>
              <a:t>Objects can be measured over multiple channels (i.e. use a nuclear object as a mask to measure the signal of another channel inside nuclei).</a:t>
            </a:r>
          </a:p>
          <a:p>
            <a:pPr lvl="1"/>
            <a:r>
              <a:rPr lang="en-US" sz="2800" dirty="0" smtClean="0"/>
              <a:t>Objects can be merged, split, eroded, filtered by measurements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Objects can be tracked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78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Primary Objects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Primary objects are those that are found from an image without any additional information. </a:t>
            </a:r>
          </a:p>
          <a:p>
            <a:endParaRPr lang="en-US" dirty="0"/>
          </a:p>
          <a:p>
            <a:r>
              <a:rPr lang="en-US" dirty="0" smtClean="0"/>
              <a:t> Easily detectable objects, as opposed to confluent cells.</a:t>
            </a:r>
          </a:p>
          <a:p>
            <a:endParaRPr lang="en-US" dirty="0" smtClean="0"/>
          </a:p>
          <a:p>
            <a:r>
              <a:rPr lang="en-US" dirty="0" smtClean="0"/>
              <a:t>Can be found by image analysis techniques in CellProfiler</a:t>
            </a:r>
          </a:p>
          <a:p>
            <a:pPr lvl="1"/>
            <a:r>
              <a:rPr lang="en-US" dirty="0" smtClean="0"/>
              <a:t>Thresholding, watershed, etc.</a:t>
            </a:r>
          </a:p>
          <a:p>
            <a:r>
              <a:rPr lang="en-US" dirty="0" smtClean="0"/>
              <a:t>Can be imported from outside image segmentation</a:t>
            </a:r>
          </a:p>
          <a:p>
            <a:pPr lvl="1"/>
            <a:r>
              <a:rPr lang="en-US" dirty="0" smtClean="0"/>
              <a:t>StarDist, </a:t>
            </a:r>
            <a:r>
              <a:rPr lang="en-US" dirty="0" err="1" smtClean="0"/>
              <a:t>Cellpose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sz="2100" b="1" dirty="0" err="1"/>
              <a:t>IdentifyPrimaryObjects</a:t>
            </a:r>
            <a:r>
              <a:rPr lang="en-US" sz="2100" dirty="0"/>
              <a:t> identifies biological objects of interest. It requires grayscale images containing bright objects on a dark background. Incoming images must be 2D (including 2D slices of 3D images); please use the </a:t>
            </a:r>
            <a:r>
              <a:rPr lang="en-US" sz="2100" b="1" dirty="0"/>
              <a:t>Watershed</a:t>
            </a:r>
            <a:r>
              <a:rPr lang="en-US" sz="2100" dirty="0"/>
              <a:t> module for identification of objects in 3D.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159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Primary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Primary objects are those that are found from an image without any additional information. </a:t>
            </a:r>
          </a:p>
          <a:p>
            <a:endParaRPr lang="en-US" dirty="0"/>
          </a:p>
          <a:p>
            <a:r>
              <a:rPr lang="en-US" dirty="0" smtClean="0"/>
              <a:t> Easily detectable objects, as opposed to confluent cells.</a:t>
            </a:r>
          </a:p>
          <a:p>
            <a:endParaRPr lang="en-US" dirty="0" smtClean="0"/>
          </a:p>
          <a:p>
            <a:r>
              <a:rPr lang="en-US" dirty="0" smtClean="0"/>
              <a:t>Can be found by image analysis techniques in CellProfiler</a:t>
            </a:r>
          </a:p>
          <a:p>
            <a:pPr lvl="1"/>
            <a:r>
              <a:rPr lang="en-US" dirty="0" smtClean="0"/>
              <a:t>Thresholding, watershed, etc.</a:t>
            </a:r>
          </a:p>
          <a:p>
            <a:r>
              <a:rPr lang="en-US" dirty="0" smtClean="0"/>
              <a:t>Can be imported from outside image segmentation</a:t>
            </a:r>
          </a:p>
          <a:p>
            <a:pPr lvl="1"/>
            <a:r>
              <a:rPr lang="en-US" dirty="0" smtClean="0"/>
              <a:t>StarDist, </a:t>
            </a:r>
            <a:r>
              <a:rPr lang="en-US" dirty="0" err="1" smtClean="0"/>
              <a:t>Cellpose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sz="2100" b="1" dirty="0" err="1"/>
              <a:t>IdentifyPrimaryObjects</a:t>
            </a:r>
            <a:r>
              <a:rPr lang="en-US" sz="2100" dirty="0"/>
              <a:t> identifies biological objects of interest. It requires grayscale images containing bright objects on a dark background. Incoming images must be 2D (including 2D slices of 3D images); please use the </a:t>
            </a:r>
            <a:r>
              <a:rPr lang="en-US" sz="2100" b="1" dirty="0"/>
              <a:t>Watershed</a:t>
            </a:r>
            <a:r>
              <a:rPr lang="en-US" sz="2100" dirty="0"/>
              <a:t> module for identification of objects in 3D.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4671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" y="1588634"/>
            <a:ext cx="6743700" cy="463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5234" y="1288869"/>
            <a:ext cx="43085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Global is more useful.  If doing adaptive, then do illumination correction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Play with the thresholding method.  The Otsu method lets you do a three class thresholding.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Declumping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by intensity is useful if there is good demarcation between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Declumping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by shape is useful if there is curvature between the objects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948" y="4712792"/>
            <a:ext cx="2741159" cy="20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timum Global Thresholding using Otsu's Method | TheAILear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44" y="4909152"/>
            <a:ext cx="2863801" cy="18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Secondary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144589" cy="4486275"/>
          </a:xfrm>
        </p:spPr>
        <p:txBody>
          <a:bodyPr/>
          <a:lstStyle/>
          <a:p>
            <a:r>
              <a:rPr lang="en-US" dirty="0" smtClean="0"/>
              <a:t>Secondary objects use a primary object for reference in detection, i.e. a nuclei to start, and then </a:t>
            </a:r>
            <a:r>
              <a:rPr lang="en-US" dirty="0" err="1" smtClean="0"/>
              <a:t>propogate</a:t>
            </a:r>
            <a:r>
              <a:rPr lang="en-US" dirty="0" smtClean="0"/>
              <a:t> out to find cell boundary in cytoplasm</a:t>
            </a:r>
            <a:endParaRPr lang="en-US" dirty="0"/>
          </a:p>
          <a:p>
            <a:r>
              <a:rPr lang="en-US" dirty="0" smtClean="0"/>
              <a:t>Tertiary objects are just secondary objects with the primary object removed (i.e. cytoplasm without the nuclei)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1690688"/>
            <a:ext cx="6243057" cy="42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4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Relating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30486" cy="18929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Relating objects gives a child-parent relationship between two sets of objects.</a:t>
            </a:r>
          </a:p>
          <a:p>
            <a:r>
              <a:rPr lang="en-US" dirty="0" smtClean="0"/>
              <a:t>This would be for something akin to RNAScope, where you would want to count the number or intensity of labelled RNA inside a nucleus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985078"/>
            <a:ext cx="6391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14" y="1706876"/>
            <a:ext cx="5852172" cy="40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Relating Objects vs Secondary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Secondary objects ‘grow’ from primary objects</a:t>
            </a:r>
          </a:p>
          <a:p>
            <a:r>
              <a:rPr lang="en-US" dirty="0" smtClean="0"/>
              <a:t>Related objects are ‘inside’ other objects.  </a:t>
            </a:r>
          </a:p>
          <a:p>
            <a:pPr lvl="1"/>
            <a:r>
              <a:rPr lang="en-US" dirty="0" smtClean="0"/>
              <a:t>The two related objects can both be primary objects.</a:t>
            </a:r>
          </a:p>
          <a:p>
            <a:pPr lvl="1"/>
            <a:r>
              <a:rPr lang="en-US" dirty="0" smtClean="0"/>
              <a:t>You can’t relate a secondary object set to the primary object set it grew from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98" y="3687603"/>
            <a:ext cx="4060155" cy="2791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7" y="3687603"/>
            <a:ext cx="4060155" cy="27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Object Measurements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You can measure a variety of parameters of the objects</a:t>
            </a:r>
          </a:p>
          <a:p>
            <a:pPr lvl="1"/>
            <a:r>
              <a:rPr lang="en-US" dirty="0" smtClean="0"/>
              <a:t>Intensity</a:t>
            </a:r>
          </a:p>
          <a:p>
            <a:pPr lvl="2"/>
            <a:r>
              <a:rPr lang="en-US" dirty="0" smtClean="0"/>
              <a:t>Total</a:t>
            </a:r>
          </a:p>
          <a:p>
            <a:pPr lvl="2"/>
            <a:r>
              <a:rPr lang="en-US" dirty="0" smtClean="0"/>
              <a:t>Gradients</a:t>
            </a:r>
          </a:p>
          <a:p>
            <a:pPr lvl="1"/>
            <a:r>
              <a:rPr lang="en-US" dirty="0" err="1" smtClean="0"/>
              <a:t>Colocalization</a:t>
            </a:r>
            <a:endParaRPr lang="en-US" dirty="0" smtClean="0"/>
          </a:p>
          <a:p>
            <a:pPr lvl="1"/>
            <a:r>
              <a:rPr lang="en-US" dirty="0" smtClean="0"/>
              <a:t>Granularity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Size/Shape properties</a:t>
            </a:r>
          </a:p>
          <a:p>
            <a:pPr lvl="2"/>
            <a:r>
              <a:rPr lang="en-US" dirty="0" smtClean="0"/>
              <a:t>Area</a:t>
            </a:r>
          </a:p>
          <a:p>
            <a:pPr lvl="2"/>
            <a:r>
              <a:rPr lang="en-US" dirty="0" smtClean="0"/>
              <a:t>Eccentricity</a:t>
            </a:r>
          </a:p>
          <a:p>
            <a:pPr lvl="1"/>
            <a:r>
              <a:rPr lang="en-US" dirty="0" smtClean="0"/>
              <a:t>Number of Neighbors</a:t>
            </a:r>
          </a:p>
          <a:p>
            <a:pPr lvl="2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091" y="3354963"/>
            <a:ext cx="45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You can plot within CellProfiler, but you can’t save the plots programmatically.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Saving Data	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Can export image files and csv files</a:t>
            </a:r>
          </a:p>
          <a:p>
            <a:r>
              <a:rPr lang="en-US" dirty="0" smtClean="0"/>
              <a:t>Can also export databases for CellProfiler Analyst, which is beyond the scope of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Open the pipeline for Example Speckles and load the data</a:t>
            </a:r>
          </a:p>
          <a:p>
            <a:r>
              <a:rPr lang="en-US" dirty="0" smtClean="0"/>
              <a:t>We’re going to explore this together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98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StarDist</a:t>
            </a:r>
            <a:r>
              <a:rPr lang="en-US" dirty="0" smtClean="0"/>
              <a:t> (or CellPose)		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273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StarDist is a plugin for FIJI that allows for quick segmentation of star-convex objects (round, nuclear shaped things).</a:t>
            </a:r>
          </a:p>
          <a:p>
            <a:r>
              <a:rPr lang="en-US" dirty="0" smtClean="0"/>
              <a:t>StarDist can’t be run inside CellProfiler, but it’s a great trick to know</a:t>
            </a:r>
          </a:p>
          <a:p>
            <a:r>
              <a:rPr lang="en-US" dirty="0" smtClean="0"/>
              <a:t>Running StarDist on a DAPI channel, and bringing those results in to CellProfiler as a separate image channel allows for easy nuclear segmentation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16" y="2886929"/>
            <a:ext cx="5954229" cy="3552548"/>
          </a:xfrm>
          <a:prstGeom prst="rect">
            <a:avLst/>
          </a:prstGeom>
        </p:spPr>
      </p:pic>
      <p:pic>
        <p:nvPicPr>
          <p:cNvPr id="13" name="Picture 2" descr="https://upload.wikimedia.org/wikipedia/commons/thumb/1/11/Star-kernel.svg/200px-Star-kern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30" y="492648"/>
            <a:ext cx="961559" cy="23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71578" y="880994"/>
            <a:ext cx="3041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Stardist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can only detect objects that are Star-convex: all the points of the perimeter can be reached by rays emanating from a point somewhere in the object.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20" y="400812"/>
            <a:ext cx="1653478" cy="1120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11" y="1656440"/>
            <a:ext cx="1717821" cy="12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StarDist in FIJI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9195" y="1485991"/>
            <a:ext cx="10515600" cy="4351338"/>
          </a:xfrm>
        </p:spPr>
        <p:txBody>
          <a:bodyPr/>
          <a:lstStyle/>
          <a:p>
            <a:r>
              <a:rPr lang="en-US" dirty="0" smtClean="0"/>
              <a:t>Need to add the </a:t>
            </a:r>
            <a:r>
              <a:rPr lang="en-US" dirty="0" err="1" smtClean="0"/>
              <a:t>CSBDeep</a:t>
            </a:r>
            <a:r>
              <a:rPr lang="en-US" dirty="0" smtClean="0"/>
              <a:t> and StarDist libraries</a:t>
            </a:r>
          </a:p>
          <a:p>
            <a:r>
              <a:rPr lang="en-US" dirty="0" smtClean="0"/>
              <a:t>Run stardist on a nuclear image, and save the resulting prediction image as a tiff.  The ‘pixel intensity’ of each nuclei is the nuclear ID label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54" y="2990552"/>
            <a:ext cx="7068095" cy="38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Macros Included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split_channel_multiple_series_and_rename.ijm</a:t>
            </a:r>
            <a:r>
              <a:rPr lang="en-US" dirty="0" smtClean="0"/>
              <a:t> – split images into single channel images</a:t>
            </a:r>
          </a:p>
          <a:p>
            <a:r>
              <a:rPr lang="en-US" dirty="0" err="1" smtClean="0"/>
              <a:t>stardist_process_folder.ijm</a:t>
            </a:r>
            <a:r>
              <a:rPr lang="en-US" dirty="0" smtClean="0"/>
              <a:t> – run stardist on a specified channel in a folder of split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6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analysis is like any other science experiment. </a:t>
            </a:r>
            <a:endParaRPr lang="en-US" dirty="0"/>
          </a:p>
          <a:p>
            <a:pPr lvl="2"/>
            <a:r>
              <a:rPr lang="en-US" dirty="0" smtClean="0"/>
              <a:t>Document what you do</a:t>
            </a:r>
          </a:p>
          <a:p>
            <a:pPr lvl="2"/>
            <a:r>
              <a:rPr lang="en-US" dirty="0" smtClean="0"/>
              <a:t>Document what experimental parameters you vary</a:t>
            </a:r>
          </a:p>
          <a:p>
            <a:pPr lvl="2"/>
            <a:r>
              <a:rPr lang="en-US" dirty="0" smtClean="0"/>
              <a:t>Record your steps!</a:t>
            </a:r>
          </a:p>
          <a:p>
            <a:pPr lvl="2"/>
            <a:r>
              <a:rPr lang="en-US" dirty="0" smtClean="0"/>
              <a:t>Make it reproducible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FIJI Macro Recorder</a:t>
            </a:r>
          </a:p>
          <a:p>
            <a:pPr lvl="1"/>
            <a:r>
              <a:rPr lang="en-US" dirty="0" smtClean="0"/>
              <a:t>Write code from data to figure! Have it reproducible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5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https://www.ncbi.nlm.nih.gov/pmc/articles/PMC3074624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https://imagej.net/imaging/colocalization-analysis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8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Pixel based Colocalization assessment is often </a:t>
            </a:r>
            <a:r>
              <a:rPr lang="en-GB" dirty="0"/>
              <a:t>visual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9396" y="908720"/>
            <a:ext cx="10873208" cy="2674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Simplest Case: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Merge two fluorescence </a:t>
            </a:r>
            <a:r>
              <a:rPr lang="en-US" b="1" dirty="0" smtClean="0"/>
              <a:t>pseudo-colored</a:t>
            </a:r>
            <a:r>
              <a:rPr lang="en-US" dirty="0" smtClean="0"/>
              <a:t> </a:t>
            </a:r>
            <a:r>
              <a:rPr lang="en-US" dirty="0"/>
              <a:t>images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Assess whether different wavelengths are present in same pixels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+ </a:t>
            </a:r>
            <a:r>
              <a:rPr lang="en-GB" dirty="0">
                <a:solidFill>
                  <a:srgbClr val="00B050"/>
                </a:solidFill>
              </a:rPr>
              <a:t>Green</a:t>
            </a:r>
            <a:r>
              <a:rPr lang="en-GB" dirty="0"/>
              <a:t> = </a:t>
            </a:r>
            <a:r>
              <a:rPr lang="en-GB" dirty="0">
                <a:solidFill>
                  <a:srgbClr val="FFFF00"/>
                </a:solidFill>
              </a:rPr>
              <a:t>Yellow</a:t>
            </a:r>
          </a:p>
          <a:p>
            <a:pPr lvl="1">
              <a:lnSpc>
                <a:spcPct val="100000"/>
              </a:lnSpc>
            </a:pPr>
            <a:r>
              <a:rPr lang="en-GB" b="1" dirty="0"/>
              <a:t>Problem: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Intermediate </a:t>
            </a:r>
            <a:r>
              <a:rPr lang="en-GB" dirty="0" err="1" smtClean="0"/>
              <a:t>color</a:t>
            </a:r>
            <a:r>
              <a:rPr lang="en-GB" dirty="0" smtClean="0"/>
              <a:t> </a:t>
            </a:r>
            <a:r>
              <a:rPr lang="en-GB" dirty="0"/>
              <a:t>(e.g. yellow) only visible if probes overlap in similar proportions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6" t="1651" r="26952" b="49299"/>
          <a:stretch/>
        </p:blipFill>
        <p:spPr>
          <a:xfrm>
            <a:off x="1064295" y="3284984"/>
            <a:ext cx="10063411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assessment doesn’t always 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" y="1495425"/>
            <a:ext cx="5615940" cy="4679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84325"/>
            <a:ext cx="5509260" cy="45910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651760" y="4053840"/>
            <a:ext cx="93980" cy="18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254500" y="3464560"/>
            <a:ext cx="93980" cy="18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348480" y="3495040"/>
            <a:ext cx="93980" cy="18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62000" y="5227320"/>
            <a:ext cx="93980" cy="18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0540" y="4295140"/>
            <a:ext cx="2583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Colors don’t always work. We can’t even see the white in some areas.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6" y="922658"/>
            <a:ext cx="3528000" cy="35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Co-</a:t>
            </a:r>
            <a:r>
              <a:rPr lang="en-GB" dirty="0" err="1"/>
              <a:t>Occurance</a:t>
            </a:r>
            <a:r>
              <a:rPr lang="en-GB" dirty="0"/>
              <a:t> never actually happens!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973087" y="3118849"/>
            <a:ext cx="3528000" cy="3528000"/>
            <a:chOff x="1331640" y="3933376"/>
            <a:chExt cx="2880000" cy="288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933376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 flipH="1">
              <a:off x="1475656" y="4077072"/>
              <a:ext cx="2248407" cy="52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Deconvolved Widefield</a:t>
              </a: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686868" y="922658"/>
            <a:ext cx="3528000" cy="3528000"/>
            <a:chOff x="4644008" y="909040"/>
            <a:chExt cx="2880000" cy="28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909040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821100" y="1052737"/>
              <a:ext cx="1011789" cy="301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Confocal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B0EE3-FF35-0696-4ECB-45EB89AA96B9}"/>
              </a:ext>
            </a:extLst>
          </p:cNvPr>
          <p:cNvGrpSpPr/>
          <p:nvPr/>
        </p:nvGrpSpPr>
        <p:grpSpPr>
          <a:xfrm>
            <a:off x="8400648" y="3118849"/>
            <a:ext cx="3528000" cy="3528000"/>
            <a:chOff x="8400648" y="3118849"/>
            <a:chExt cx="3528000" cy="352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648" y="3118849"/>
              <a:ext cx="3528000" cy="352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 flipH="1">
              <a:off x="8537350" y="3294877"/>
              <a:ext cx="245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Super-Resolution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7368" y="3075057"/>
            <a:ext cx="1137726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There is no such thing as “</a:t>
            </a:r>
            <a:r>
              <a:rPr kumimoji="0" lang="en-GB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colocalization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”!</a:t>
            </a:r>
          </a:p>
        </p:txBody>
      </p:sp>
    </p:spTree>
    <p:extLst>
      <p:ext uri="{BB962C8B-B14F-4D97-AF65-F5344CB8AC3E}">
        <p14:creationId xmlns:p14="http://schemas.microsoft.com/office/powerpoint/2010/main" val="26483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if DOTs overlap at max resolution?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5733256"/>
            <a:ext cx="12072664" cy="9879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Fluorophores reside within same volume.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Volume at least one order of magnitude larger than protein complexes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00" y="1052736"/>
            <a:ext cx="446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is not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980728"/>
            <a:ext cx="11737304" cy="1738496"/>
          </a:xfrm>
        </p:spPr>
        <p:txBody>
          <a:bodyPr>
            <a:normAutofit/>
          </a:bodyPr>
          <a:lstStyle/>
          <a:p>
            <a:r>
              <a:rPr lang="en-GB" dirty="0"/>
              <a:t>Colocalisation does not imply interaction</a:t>
            </a:r>
          </a:p>
          <a:p>
            <a:r>
              <a:rPr lang="en-GB" dirty="0"/>
              <a:t>Non-</a:t>
            </a:r>
            <a:r>
              <a:rPr lang="en-GB" dirty="0" err="1"/>
              <a:t>colocalisation</a:t>
            </a:r>
            <a:r>
              <a:rPr lang="en-GB" dirty="0"/>
              <a:t> probably implies no interaction</a:t>
            </a:r>
          </a:p>
          <a:p>
            <a:r>
              <a:rPr lang="en-GB" b="1" dirty="0">
                <a:solidFill>
                  <a:srgbClr val="FFFF00"/>
                </a:solidFill>
              </a:rPr>
              <a:t>Dividing line between colocalisation and non-colocalisation is arbitrary</a:t>
            </a:r>
          </a:p>
          <a:p>
            <a:r>
              <a:rPr lang="en-GB" dirty="0"/>
              <a:t>Extent of colocalisation decreases with increasing spatial resolution</a:t>
            </a: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91344" y="2780928"/>
          <a:ext cx="725009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75920" y="3443516"/>
            <a:ext cx="630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/>
              <a:t>Demmerle</a:t>
            </a:r>
            <a:r>
              <a:rPr lang="en-GB" sz="2400" dirty="0"/>
              <a:t> et al., </a:t>
            </a:r>
            <a:r>
              <a:rPr lang="en-GB" sz="2400" i="1" dirty="0"/>
              <a:t>Nat Protocols</a:t>
            </a:r>
            <a:r>
              <a:rPr lang="en-GB" sz="2400" dirty="0"/>
              <a:t>, 2017</a:t>
            </a:r>
          </a:p>
          <a:p>
            <a:pPr algn="r"/>
            <a:endParaRPr lang="en-GB" sz="24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Relative Localisation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7887-6FE3-4EDB-B3F8-DF650CBC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2" y="2708920"/>
            <a:ext cx="1800000" cy="1800000"/>
          </a:xfrm>
          <a:prstGeom prst="rect">
            <a:avLst/>
          </a:prstGeom>
        </p:spPr>
      </p:pic>
      <p:pic>
        <p:nvPicPr>
          <p:cNvPr id="9" name="Picture 8" descr="A picture containing star, sitting, blurry, sign&#10;&#10;Description automatically generated">
            <a:extLst>
              <a:ext uri="{FF2B5EF4-FFF2-40B4-BE49-F238E27FC236}">
                <a16:creationId xmlns:a16="http://schemas.microsoft.com/office/drawing/2014/main" id="{76B4A8C7-B899-4AAF-91BE-8F117EDE8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60" y="353711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201BA-4DE6-4B4A-9724-A3D3234DF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8088" y="43653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P spid="7" grpId="0"/>
    </p:bldLst>
  </p:timing>
</p:sld>
</file>

<file path=ppt/theme/theme1.xml><?xml version="1.0" encoding="utf-8"?>
<a:theme xmlns:a="http://schemas.openxmlformats.org/drawingml/2006/main" name="1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2368</Words>
  <Application>Microsoft Office PowerPoint</Application>
  <PresentationFormat>Widescreen</PresentationFormat>
  <Paragraphs>381</Paragraphs>
  <Slides>46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AdvOT833fb896</vt:lpstr>
      <vt:lpstr>Arial</vt:lpstr>
      <vt:lpstr>Calibri</vt:lpstr>
      <vt:lpstr>Cambria Math</vt:lpstr>
      <vt:lpstr>Century Gothic</vt:lpstr>
      <vt:lpstr>Trebuchet MS</vt:lpstr>
      <vt:lpstr>1_Office Theme</vt:lpstr>
      <vt:lpstr>Vapor Trail</vt:lpstr>
      <vt:lpstr>Colocalization</vt:lpstr>
      <vt:lpstr>PowerPoint Presentation</vt:lpstr>
      <vt:lpstr>What do we mean by Colocalization?</vt:lpstr>
      <vt:lpstr>Color Registration</vt:lpstr>
      <vt:lpstr>Pixel based Colocalization assessment is often visual</vt:lpstr>
      <vt:lpstr>Color assessment doesn’t always work</vt:lpstr>
      <vt:lpstr>Co-Occurance never actually happens!</vt:lpstr>
      <vt:lpstr>what if DOTs overlap at max resolution?</vt:lpstr>
      <vt:lpstr>Correlation is not causation</vt:lpstr>
      <vt:lpstr>PowerPoint Presentation</vt:lpstr>
      <vt:lpstr>Intensity-based correlation coefficients</vt:lpstr>
      <vt:lpstr>Pearsons coefficient</vt:lpstr>
      <vt:lpstr>Pearson’s correlation coefficient</vt:lpstr>
      <vt:lpstr>Pearson’s correlation coefficient</vt:lpstr>
      <vt:lpstr>Noise results in “Less” correlation</vt:lpstr>
      <vt:lpstr>Filtering suppresses Noise</vt:lpstr>
      <vt:lpstr>Pearson’s: Pros &amp; Cons</vt:lpstr>
      <vt:lpstr>Spearman’s correlation coefficient</vt:lpstr>
      <vt:lpstr>PowerPoint Presentation</vt:lpstr>
      <vt:lpstr>Manders coefficient</vt:lpstr>
      <vt:lpstr>PowerPoint Presentation</vt:lpstr>
      <vt:lpstr>Mander’s coefficient</vt:lpstr>
      <vt:lpstr>Controls</vt:lpstr>
      <vt:lpstr>Generating controls</vt:lpstr>
      <vt:lpstr>COLOC2 – FIJI Plugin for colocalisation analysis</vt:lpstr>
      <vt:lpstr>Object based Colocalization</vt:lpstr>
      <vt:lpstr>Overview</vt:lpstr>
      <vt:lpstr>Usage tips </vt:lpstr>
      <vt:lpstr>Usage tips </vt:lpstr>
      <vt:lpstr>Loading Images</vt:lpstr>
      <vt:lpstr>Image Naming</vt:lpstr>
      <vt:lpstr>Objects</vt:lpstr>
      <vt:lpstr>Primary Objects</vt:lpstr>
      <vt:lpstr>Primary Objects</vt:lpstr>
      <vt:lpstr>Thresholding</vt:lpstr>
      <vt:lpstr>Secondary Objects</vt:lpstr>
      <vt:lpstr>Relating Objects</vt:lpstr>
      <vt:lpstr>Relating Objects vs Secondary Objects</vt:lpstr>
      <vt:lpstr>Object Measurements</vt:lpstr>
      <vt:lpstr>Saving Data </vt:lpstr>
      <vt:lpstr>Task 4</vt:lpstr>
      <vt:lpstr>StarDist (or CellPose)  </vt:lpstr>
      <vt:lpstr>StarDist in FIJI </vt:lpstr>
      <vt:lpstr>Macros Included </vt:lpstr>
      <vt:lpstr>Documentation</vt:lpstr>
      <vt:lpstr>Extra help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Colocalization</dc:title>
  <dc:creator>Todd Fallesen</dc:creator>
  <cp:lastModifiedBy>Todd Fallesen</cp:lastModifiedBy>
  <cp:revision>29</cp:revision>
  <dcterms:created xsi:type="dcterms:W3CDTF">2024-09-03T10:31:15Z</dcterms:created>
  <dcterms:modified xsi:type="dcterms:W3CDTF">2024-09-09T20:17:03Z</dcterms:modified>
</cp:coreProperties>
</file>